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6858000" cy="9906000" type="A4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620"/>
    <p:restoredTop sz="92392" autoAdjust="0"/>
  </p:normalViewPr>
  <p:slideViewPr>
    <p:cSldViewPr>
      <p:cViewPr>
        <p:scale>
          <a:sx n="100" d="100"/>
          <a:sy n="100" d="100"/>
        </p:scale>
        <p:origin x="-1976" y="1128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23CE54A-8AED-4B9B-BA25-E88A3E173D24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2241550" y="685800"/>
            <a:ext cx="23749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CD0A89-F0B5-41AD-A0FF-F06DD6AA831F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57349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Figure S1. </a:t>
            </a:r>
            <a:r>
              <a:rPr lang="en-US" sz="1200" kern="1200" dirty="0" err="1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Syntenic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analysis between common bean and soybean of the genomic region containing </a:t>
            </a:r>
            <a:r>
              <a:rPr lang="en-US" sz="1200" i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DCL2a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and </a:t>
            </a:r>
            <a:r>
              <a:rPr lang="en-US" sz="1200" i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DCL2b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genes.</a:t>
            </a:r>
            <a:endParaRPr lang="fr-FR" sz="1200" kern="120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0A71871-9902-4D23-8102-E592B9E9F2A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82258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55944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5850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3729037" y="573264"/>
            <a:ext cx="1157288" cy="1220822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257175" y="573264"/>
            <a:ext cx="3357563" cy="1220822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43236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06785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9606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257175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2628900" y="3338690"/>
            <a:ext cx="2257425" cy="944280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72109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9044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6330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34182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94919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2608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7FFFD7-3C23-4F9A-8617-56BD1E37E3C5}" type="datetimeFigureOut">
              <a:rPr lang="en-US" smtClean="0"/>
              <a:t>12/2/2021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305E9D-35FD-4B3C-BB20-8023D4708630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4759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oneTexte 5">
            <a:extLst>
              <a:ext uri="{FF2B5EF4-FFF2-40B4-BE49-F238E27FC236}">
                <a16:creationId xmlns="" xmlns:a16="http://schemas.microsoft.com/office/drawing/2014/main" id="{A6089A0F-52AD-5941-BD7C-3735DA8F82FA}"/>
              </a:ext>
            </a:extLst>
          </p:cNvPr>
          <p:cNvSpPr txBox="1"/>
          <p:nvPr/>
        </p:nvSpPr>
        <p:spPr>
          <a:xfrm>
            <a:off x="4945232" y="3949"/>
            <a:ext cx="75488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200" dirty="0" smtClean="0"/>
              <a:t>Figure S1</a:t>
            </a:r>
            <a:endParaRPr lang="fr-FR" sz="1200" dirty="0"/>
          </a:p>
        </p:txBody>
      </p:sp>
      <p:sp>
        <p:nvSpPr>
          <p:cNvPr id="56" name="Line"/>
          <p:cNvSpPr/>
          <p:nvPr/>
        </p:nvSpPr>
        <p:spPr>
          <a:xfrm flipV="1">
            <a:off x="4760792" y="3170622"/>
            <a:ext cx="1" cy="1152910"/>
          </a:xfrm>
          <a:prstGeom prst="line">
            <a:avLst/>
          </a:prstGeom>
          <a:ln w="127000">
            <a:solidFill>
              <a:srgbClr val="000000">
                <a:alpha val="24313"/>
              </a:srgbClr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57" name="Line"/>
          <p:cNvSpPr/>
          <p:nvPr/>
        </p:nvSpPr>
        <p:spPr>
          <a:xfrm flipV="1">
            <a:off x="4166347" y="3177852"/>
            <a:ext cx="1" cy="1152910"/>
          </a:xfrm>
          <a:prstGeom prst="line">
            <a:avLst/>
          </a:prstGeom>
          <a:ln w="127000">
            <a:solidFill>
              <a:srgbClr val="000000">
                <a:alpha val="24313"/>
              </a:srgbClr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58" name="Line"/>
          <p:cNvSpPr/>
          <p:nvPr/>
        </p:nvSpPr>
        <p:spPr>
          <a:xfrm flipV="1">
            <a:off x="3796383" y="3177852"/>
            <a:ext cx="1" cy="1152910"/>
          </a:xfrm>
          <a:prstGeom prst="line">
            <a:avLst/>
          </a:prstGeom>
          <a:ln w="127000">
            <a:solidFill>
              <a:srgbClr val="000000">
                <a:alpha val="24313"/>
              </a:srgbClr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59" name="Line"/>
          <p:cNvSpPr/>
          <p:nvPr/>
        </p:nvSpPr>
        <p:spPr>
          <a:xfrm flipV="1">
            <a:off x="2740563" y="3176310"/>
            <a:ext cx="1" cy="1152910"/>
          </a:xfrm>
          <a:prstGeom prst="line">
            <a:avLst/>
          </a:prstGeom>
          <a:ln w="127000">
            <a:solidFill>
              <a:srgbClr val="000000">
                <a:alpha val="24313"/>
              </a:srgbClr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60" name="Line"/>
          <p:cNvSpPr/>
          <p:nvPr/>
        </p:nvSpPr>
        <p:spPr>
          <a:xfrm flipV="1">
            <a:off x="3303848" y="3176310"/>
            <a:ext cx="1" cy="1152910"/>
          </a:xfrm>
          <a:prstGeom prst="line">
            <a:avLst/>
          </a:prstGeom>
          <a:ln w="127000">
            <a:solidFill>
              <a:srgbClr val="000000">
                <a:alpha val="24313"/>
              </a:srgbClr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61" name="Line"/>
          <p:cNvSpPr/>
          <p:nvPr/>
        </p:nvSpPr>
        <p:spPr>
          <a:xfrm>
            <a:off x="2235785" y="4337420"/>
            <a:ext cx="3869368" cy="1"/>
          </a:xfrm>
          <a:prstGeom prst="line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62" name="Line"/>
          <p:cNvSpPr/>
          <p:nvPr/>
        </p:nvSpPr>
        <p:spPr>
          <a:xfrm>
            <a:off x="2235785" y="3168109"/>
            <a:ext cx="3869368" cy="0"/>
          </a:xfrm>
          <a:prstGeom prst="line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63" name="Chr6"/>
          <p:cNvSpPr txBox="1"/>
          <p:nvPr/>
        </p:nvSpPr>
        <p:spPr>
          <a:xfrm>
            <a:off x="1631745" y="3039869"/>
            <a:ext cx="349455" cy="2564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1400"/>
            </a:lvl1pPr>
          </a:lstStyle>
          <a:p>
            <a:r>
              <a:rPr sz="1000" dirty="0"/>
              <a:t>Chr6</a:t>
            </a:r>
          </a:p>
        </p:txBody>
      </p:sp>
      <p:sp>
        <p:nvSpPr>
          <p:cNvPr id="64" name="Chr9"/>
          <p:cNvSpPr txBox="1"/>
          <p:nvPr/>
        </p:nvSpPr>
        <p:spPr>
          <a:xfrm>
            <a:off x="1631745" y="4209180"/>
            <a:ext cx="349455" cy="2564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1400"/>
            </a:lvl1pPr>
          </a:lstStyle>
          <a:p>
            <a:r>
              <a:rPr sz="1000"/>
              <a:t>Chr9</a:t>
            </a:r>
          </a:p>
        </p:txBody>
      </p:sp>
      <p:sp>
        <p:nvSpPr>
          <p:cNvPr id="65" name="Glycine max Wm82.a2"/>
          <p:cNvSpPr txBox="1"/>
          <p:nvPr/>
        </p:nvSpPr>
        <p:spPr>
          <a:xfrm>
            <a:off x="222362" y="4209180"/>
            <a:ext cx="1267976" cy="2564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 defTabSz="457200">
              <a:defRPr sz="1400"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r>
              <a:rPr sz="1000" i="1" dirty="0" smtClean="0"/>
              <a:t>Glycine max </a:t>
            </a:r>
            <a:r>
              <a:rPr sz="1000" dirty="0" smtClean="0"/>
              <a:t>Wm82.a2</a:t>
            </a:r>
            <a:endParaRPr sz="1000" dirty="0"/>
          </a:p>
        </p:txBody>
      </p:sp>
      <p:sp>
        <p:nvSpPr>
          <p:cNvPr id="66" name="Phaseolus vulgaris v2.1"/>
          <p:cNvSpPr txBox="1"/>
          <p:nvPr/>
        </p:nvSpPr>
        <p:spPr>
          <a:xfrm>
            <a:off x="222362" y="3039869"/>
            <a:ext cx="1054776" cy="2564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 defTabSz="457200">
              <a:defRPr sz="1400"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r>
              <a:rPr sz="1000" i="1" dirty="0" err="1" smtClean="0"/>
              <a:t>Phaseolus</a:t>
            </a:r>
            <a:r>
              <a:rPr sz="1000" i="1" dirty="0" smtClean="0"/>
              <a:t> vulgaris</a:t>
            </a:r>
            <a:endParaRPr sz="1000" dirty="0"/>
          </a:p>
        </p:txBody>
      </p:sp>
      <p:sp>
        <p:nvSpPr>
          <p:cNvPr id="67" name="Line"/>
          <p:cNvSpPr/>
          <p:nvPr/>
        </p:nvSpPr>
        <p:spPr>
          <a:xfrm>
            <a:off x="3753776" y="3251037"/>
            <a:ext cx="147695" cy="1"/>
          </a:xfrm>
          <a:prstGeom prst="line">
            <a:avLst/>
          </a:prstGeom>
          <a:ln w="25400">
            <a:solidFill>
              <a:srgbClr val="00B0F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68" name="Phvul.006G127100…"/>
          <p:cNvSpPr txBox="1"/>
          <p:nvPr/>
        </p:nvSpPr>
        <p:spPr>
          <a:xfrm rot="18900000">
            <a:off x="3599740" y="2654256"/>
            <a:ext cx="785471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>
                <a:solidFill>
                  <a:srgbClr val="00B0F0"/>
                </a:solidFill>
              </a:rPr>
              <a:t>Phvul.006G127100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700" b="1" dirty="0" err="1" smtClean="0">
                <a:solidFill>
                  <a:srgbClr val="00B0F0"/>
                </a:solidFill>
              </a:rPr>
              <a:t>PvA</a:t>
            </a:r>
            <a:r>
              <a:rPr lang="fr-FR" sz="700" b="1" dirty="0" smtClean="0">
                <a:solidFill>
                  <a:srgbClr val="00B0F0"/>
                </a:solidFill>
              </a:rPr>
              <a:t>_</a:t>
            </a:r>
            <a:r>
              <a:rPr sz="700" b="1" dirty="0" smtClean="0">
                <a:solidFill>
                  <a:srgbClr val="00B0F0"/>
                </a:solidFill>
              </a:rPr>
              <a:t>DCL2a</a:t>
            </a:r>
            <a:endParaRPr sz="700" b="1" dirty="0">
              <a:solidFill>
                <a:srgbClr val="00B0F0"/>
              </a:solidFill>
            </a:endParaRPr>
          </a:p>
        </p:txBody>
      </p:sp>
      <p:sp>
        <p:nvSpPr>
          <p:cNvPr id="69" name="Line"/>
          <p:cNvSpPr/>
          <p:nvPr/>
        </p:nvSpPr>
        <p:spPr>
          <a:xfrm>
            <a:off x="4123740" y="3251037"/>
            <a:ext cx="147695" cy="1"/>
          </a:xfrm>
          <a:prstGeom prst="line">
            <a:avLst/>
          </a:prstGeom>
          <a:ln w="25400">
            <a:solidFill>
              <a:srgbClr val="00B0F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70" name="Phvul.006G127200…"/>
          <p:cNvSpPr txBox="1"/>
          <p:nvPr/>
        </p:nvSpPr>
        <p:spPr>
          <a:xfrm rot="18900000">
            <a:off x="3967038" y="2654256"/>
            <a:ext cx="785471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>
                <a:solidFill>
                  <a:srgbClr val="00B0F0"/>
                </a:solidFill>
              </a:rPr>
              <a:t>Phvul.006G127200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700" b="1" dirty="0" err="1" smtClean="0">
                <a:solidFill>
                  <a:srgbClr val="00B0F0"/>
                </a:solidFill>
              </a:rPr>
              <a:t>PvA</a:t>
            </a:r>
            <a:r>
              <a:rPr lang="fr-FR" sz="700" b="1" smtClean="0">
                <a:solidFill>
                  <a:srgbClr val="00B0F0"/>
                </a:solidFill>
              </a:rPr>
              <a:t>_</a:t>
            </a:r>
            <a:r>
              <a:rPr sz="700" b="1" smtClean="0">
                <a:solidFill>
                  <a:srgbClr val="00B0F0"/>
                </a:solidFill>
              </a:rPr>
              <a:t>DCL2b</a:t>
            </a:r>
            <a:endParaRPr sz="700" b="1" dirty="0">
              <a:solidFill>
                <a:srgbClr val="00B0F0"/>
              </a:solidFill>
            </a:endParaRPr>
          </a:p>
        </p:txBody>
      </p:sp>
      <p:sp>
        <p:nvSpPr>
          <p:cNvPr id="71" name="Phvul.006G127300…"/>
          <p:cNvSpPr txBox="1"/>
          <p:nvPr/>
        </p:nvSpPr>
        <p:spPr>
          <a:xfrm rot="18900000">
            <a:off x="4478863" y="2566262"/>
            <a:ext cx="1098058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Phvul.006G127300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Stress up-regulated Nod 19</a:t>
            </a:r>
          </a:p>
        </p:txBody>
      </p:sp>
      <p:sp>
        <p:nvSpPr>
          <p:cNvPr id="72" name="Line"/>
          <p:cNvSpPr/>
          <p:nvPr/>
        </p:nvSpPr>
        <p:spPr>
          <a:xfrm>
            <a:off x="4654118" y="3251037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73" name="Phvul.006G127400…"/>
          <p:cNvSpPr txBox="1"/>
          <p:nvPr/>
        </p:nvSpPr>
        <p:spPr>
          <a:xfrm rot="18900000">
            <a:off x="5069566" y="2566262"/>
            <a:ext cx="1098058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Phvul.006G127400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Stress up-regulated Nod 19</a:t>
            </a:r>
          </a:p>
        </p:txBody>
      </p:sp>
      <p:sp>
        <p:nvSpPr>
          <p:cNvPr id="74" name="Line"/>
          <p:cNvSpPr/>
          <p:nvPr/>
        </p:nvSpPr>
        <p:spPr>
          <a:xfrm>
            <a:off x="5180735" y="3251037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75" name="Phvul.006G127000…"/>
          <p:cNvSpPr txBox="1"/>
          <p:nvPr/>
        </p:nvSpPr>
        <p:spPr>
          <a:xfrm rot="18900000">
            <a:off x="2954992" y="2633250"/>
            <a:ext cx="889667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Phvul.006G127000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Protein male sterile 5</a:t>
            </a:r>
          </a:p>
        </p:txBody>
      </p:sp>
      <p:sp>
        <p:nvSpPr>
          <p:cNvPr id="76" name="Line"/>
          <p:cNvSpPr/>
          <p:nvPr/>
        </p:nvSpPr>
        <p:spPr>
          <a:xfrm>
            <a:off x="2633899" y="3251037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77" name="Line"/>
          <p:cNvSpPr/>
          <p:nvPr/>
        </p:nvSpPr>
        <p:spPr>
          <a:xfrm>
            <a:off x="3193837" y="3251037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78" name="Phvul.006G126900…"/>
          <p:cNvSpPr txBox="1"/>
          <p:nvPr/>
        </p:nvSpPr>
        <p:spPr>
          <a:xfrm rot="18900000">
            <a:off x="2382918" y="2587928"/>
            <a:ext cx="1030731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Phvul.006G126900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 err="1"/>
              <a:t>Histidinol</a:t>
            </a:r>
            <a:r>
              <a:rPr sz="700" dirty="0"/>
              <a:t> dehydrogenase</a:t>
            </a:r>
          </a:p>
        </p:txBody>
      </p:sp>
      <p:sp>
        <p:nvSpPr>
          <p:cNvPr id="79" name="Glyma.09G025300…"/>
          <p:cNvSpPr txBox="1"/>
          <p:nvPr/>
        </p:nvSpPr>
        <p:spPr>
          <a:xfrm rot="18900000">
            <a:off x="3968916" y="3722567"/>
            <a:ext cx="772647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>
                <a:solidFill>
                  <a:srgbClr val="00B0F0"/>
                </a:solidFill>
              </a:rPr>
              <a:t>Glyma.09G025300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b="1" dirty="0">
                <a:solidFill>
                  <a:srgbClr val="00B0F0"/>
                </a:solidFill>
              </a:rPr>
              <a:t>DCL2b</a:t>
            </a:r>
          </a:p>
        </p:txBody>
      </p:sp>
      <p:sp>
        <p:nvSpPr>
          <p:cNvPr id="80" name="Glyma.09G025400…"/>
          <p:cNvSpPr txBox="1"/>
          <p:nvPr/>
        </p:nvSpPr>
        <p:spPr>
          <a:xfrm rot="18900000">
            <a:off x="3601618" y="3722567"/>
            <a:ext cx="772647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>
                <a:solidFill>
                  <a:srgbClr val="00B0F0"/>
                </a:solidFill>
              </a:rPr>
              <a:t>Glyma.09G025400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b="1" dirty="0">
                <a:solidFill>
                  <a:srgbClr val="00B0F0"/>
                </a:solidFill>
              </a:rPr>
              <a:t>DCL2a</a:t>
            </a:r>
          </a:p>
        </p:txBody>
      </p:sp>
      <p:sp>
        <p:nvSpPr>
          <p:cNvPr id="81" name="Glyma.09G025500…"/>
          <p:cNvSpPr txBox="1"/>
          <p:nvPr/>
        </p:nvSpPr>
        <p:spPr>
          <a:xfrm rot="18900000">
            <a:off x="2954992" y="3724028"/>
            <a:ext cx="889667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Glyma.09G025500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Protein male sterile 5</a:t>
            </a:r>
          </a:p>
        </p:txBody>
      </p:sp>
      <p:sp>
        <p:nvSpPr>
          <p:cNvPr id="82" name="Glyma.09G025600…"/>
          <p:cNvSpPr txBox="1"/>
          <p:nvPr/>
        </p:nvSpPr>
        <p:spPr>
          <a:xfrm rot="18900000">
            <a:off x="2382918" y="3674154"/>
            <a:ext cx="1030731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Glyma.09G025600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 err="1"/>
              <a:t>Histidinol</a:t>
            </a:r>
            <a:r>
              <a:rPr sz="700" dirty="0"/>
              <a:t> dehydrogenase</a:t>
            </a:r>
          </a:p>
        </p:txBody>
      </p:sp>
      <p:sp>
        <p:nvSpPr>
          <p:cNvPr id="83" name="Glyma.09G025200…"/>
          <p:cNvSpPr txBox="1"/>
          <p:nvPr/>
        </p:nvSpPr>
        <p:spPr>
          <a:xfrm rot="18900000">
            <a:off x="4478863" y="3618247"/>
            <a:ext cx="1098058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Glyma.09G025200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Stress up-regulated Nod 19</a:t>
            </a:r>
          </a:p>
        </p:txBody>
      </p:sp>
      <p:sp>
        <p:nvSpPr>
          <p:cNvPr id="84" name="Glyma.09G025100…"/>
          <p:cNvSpPr txBox="1"/>
          <p:nvPr/>
        </p:nvSpPr>
        <p:spPr>
          <a:xfrm rot="18900000">
            <a:off x="4889057" y="3519999"/>
            <a:ext cx="1466748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Glyma.09G025100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3-hydroxyisobutyrate dehydrogenase</a:t>
            </a:r>
          </a:p>
        </p:txBody>
      </p:sp>
      <p:sp>
        <p:nvSpPr>
          <p:cNvPr id="85" name="Line"/>
          <p:cNvSpPr/>
          <p:nvPr/>
        </p:nvSpPr>
        <p:spPr>
          <a:xfrm>
            <a:off x="2235785" y="6577360"/>
            <a:ext cx="3869368" cy="1"/>
          </a:xfrm>
          <a:prstGeom prst="line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86" name="Chr8"/>
          <p:cNvSpPr txBox="1"/>
          <p:nvPr/>
        </p:nvSpPr>
        <p:spPr>
          <a:xfrm>
            <a:off x="1631745" y="6449120"/>
            <a:ext cx="349455" cy="2564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1400"/>
            </a:lvl1pPr>
          </a:lstStyle>
          <a:p>
            <a:r>
              <a:rPr sz="1000"/>
              <a:t>Chr8</a:t>
            </a:r>
          </a:p>
        </p:txBody>
      </p:sp>
      <p:sp>
        <p:nvSpPr>
          <p:cNvPr id="87" name="Phaseolus vulgaris v2.1"/>
          <p:cNvSpPr txBox="1"/>
          <p:nvPr/>
        </p:nvSpPr>
        <p:spPr>
          <a:xfrm>
            <a:off x="222362" y="6449120"/>
            <a:ext cx="1054776" cy="2564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 algn="l" defTabSz="457200">
              <a:defRPr sz="1400"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r>
              <a:rPr sz="1000" i="1" dirty="0" err="1"/>
              <a:t>Phaseolus</a:t>
            </a:r>
            <a:r>
              <a:rPr sz="1000" i="1" dirty="0"/>
              <a:t> </a:t>
            </a:r>
            <a:r>
              <a:rPr sz="1000" i="1" dirty="0" smtClean="0"/>
              <a:t>vulgaris</a:t>
            </a:r>
            <a:endParaRPr sz="1000" dirty="0"/>
          </a:p>
        </p:txBody>
      </p:sp>
      <p:sp>
        <p:nvSpPr>
          <p:cNvPr id="88" name="Phvul.008G129500…"/>
          <p:cNvSpPr txBox="1"/>
          <p:nvPr/>
        </p:nvSpPr>
        <p:spPr>
          <a:xfrm rot="18900000">
            <a:off x="3720086" y="6006578"/>
            <a:ext cx="785471" cy="318036"/>
          </a:xfrm>
          <a:prstGeom prst="rect">
            <a:avLst/>
          </a:prstGeom>
          <a:ln w="12700">
            <a:noFill/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>
                <a:solidFill>
                  <a:srgbClr val="00B0F0"/>
                </a:solidFill>
              </a:rPr>
              <a:t>Phvul.008G129500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700" b="1" dirty="0" err="1" smtClean="0">
                <a:solidFill>
                  <a:srgbClr val="00B0F0"/>
                </a:solidFill>
              </a:rPr>
              <a:t>PvA</a:t>
            </a:r>
            <a:r>
              <a:rPr lang="fr-FR" sz="700" b="1" dirty="0" smtClean="0">
                <a:solidFill>
                  <a:srgbClr val="00B0F0"/>
                </a:solidFill>
              </a:rPr>
              <a:t>_</a:t>
            </a:r>
            <a:r>
              <a:rPr sz="700" b="1" dirty="0" smtClean="0">
                <a:solidFill>
                  <a:srgbClr val="00B0F0"/>
                </a:solidFill>
              </a:rPr>
              <a:t>DCL2c</a:t>
            </a:r>
            <a:endParaRPr sz="700" b="1" dirty="0">
              <a:solidFill>
                <a:srgbClr val="00B0F0"/>
              </a:solidFill>
            </a:endParaRPr>
          </a:p>
        </p:txBody>
      </p:sp>
      <p:sp>
        <p:nvSpPr>
          <p:cNvPr id="89" name="Line"/>
          <p:cNvSpPr/>
          <p:nvPr/>
        </p:nvSpPr>
        <p:spPr>
          <a:xfrm>
            <a:off x="3928237" y="6497669"/>
            <a:ext cx="147695" cy="1"/>
          </a:xfrm>
          <a:prstGeom prst="line">
            <a:avLst/>
          </a:prstGeom>
          <a:ln w="25400">
            <a:solidFill>
              <a:srgbClr val="00B0F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>
              <a:solidFill>
                <a:srgbClr val="00B0F0"/>
              </a:solidFill>
            </a:endParaRPr>
          </a:p>
        </p:txBody>
      </p:sp>
      <p:sp>
        <p:nvSpPr>
          <p:cNvPr id="90" name="Line"/>
          <p:cNvSpPr/>
          <p:nvPr/>
        </p:nvSpPr>
        <p:spPr>
          <a:xfrm>
            <a:off x="2705696" y="6497669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91" name="Line"/>
          <p:cNvSpPr/>
          <p:nvPr/>
        </p:nvSpPr>
        <p:spPr>
          <a:xfrm>
            <a:off x="3080854" y="6497669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92" name="Phvul.008G129600…"/>
          <p:cNvSpPr txBox="1"/>
          <p:nvPr/>
        </p:nvSpPr>
        <p:spPr>
          <a:xfrm rot="18900000">
            <a:off x="4596335" y="5871120"/>
            <a:ext cx="1168590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/>
              <a:t>Phvul.008G129600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/>
              <a:t>Domain of unknown function</a:t>
            </a:r>
          </a:p>
        </p:txBody>
      </p:sp>
      <p:sp>
        <p:nvSpPr>
          <p:cNvPr id="93" name="Phvul.008G129400…"/>
          <p:cNvSpPr txBox="1"/>
          <p:nvPr/>
        </p:nvSpPr>
        <p:spPr>
          <a:xfrm rot="18900000">
            <a:off x="2831413" y="5884727"/>
            <a:ext cx="1130118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Phvul.008G129400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 err="1"/>
              <a:t>Myb</a:t>
            </a:r>
            <a:r>
              <a:rPr sz="700" dirty="0"/>
              <a:t>/SANT-like DNA-binding</a:t>
            </a:r>
          </a:p>
        </p:txBody>
      </p:sp>
      <p:sp>
        <p:nvSpPr>
          <p:cNvPr id="94" name="Phvul.008G129300…"/>
          <p:cNvSpPr txBox="1"/>
          <p:nvPr/>
        </p:nvSpPr>
        <p:spPr>
          <a:xfrm rot="18900000">
            <a:off x="2402487" y="5815584"/>
            <a:ext cx="1325684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Phvul.008G129300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 err="1"/>
              <a:t>Endoribonuclase</a:t>
            </a:r>
            <a:r>
              <a:rPr sz="700" dirty="0"/>
              <a:t> dicer homolog 2</a:t>
            </a:r>
          </a:p>
        </p:txBody>
      </p:sp>
      <p:sp>
        <p:nvSpPr>
          <p:cNvPr id="95" name="Line"/>
          <p:cNvSpPr/>
          <p:nvPr/>
        </p:nvSpPr>
        <p:spPr>
          <a:xfrm>
            <a:off x="4847776" y="6497669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96" name="Line"/>
          <p:cNvSpPr/>
          <p:nvPr/>
        </p:nvSpPr>
        <p:spPr>
          <a:xfrm>
            <a:off x="5222933" y="6497669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97" name="Phvul.008G129700…"/>
          <p:cNvSpPr txBox="1"/>
          <p:nvPr/>
        </p:nvSpPr>
        <p:spPr>
          <a:xfrm rot="18900000">
            <a:off x="5002910" y="5943152"/>
            <a:ext cx="964864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Phvul.008G129700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PF08387 - FBD (FBD)</a:t>
            </a:r>
          </a:p>
        </p:txBody>
      </p:sp>
      <p:sp>
        <p:nvSpPr>
          <p:cNvPr id="98" name="Line"/>
          <p:cNvSpPr/>
          <p:nvPr/>
        </p:nvSpPr>
        <p:spPr>
          <a:xfrm>
            <a:off x="3753776" y="4241606"/>
            <a:ext cx="147695" cy="1"/>
          </a:xfrm>
          <a:prstGeom prst="line">
            <a:avLst/>
          </a:prstGeom>
          <a:ln w="25400">
            <a:solidFill>
              <a:srgbClr val="00B0F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99" name="Line"/>
          <p:cNvSpPr/>
          <p:nvPr/>
        </p:nvSpPr>
        <p:spPr>
          <a:xfrm>
            <a:off x="4123740" y="4241606"/>
            <a:ext cx="147695" cy="1"/>
          </a:xfrm>
          <a:prstGeom prst="line">
            <a:avLst/>
          </a:prstGeom>
          <a:ln w="25400">
            <a:solidFill>
              <a:srgbClr val="00B0F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100" name="Line"/>
          <p:cNvSpPr/>
          <p:nvPr/>
        </p:nvSpPr>
        <p:spPr>
          <a:xfrm>
            <a:off x="4655706" y="4227273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101" name="Line"/>
          <p:cNvSpPr/>
          <p:nvPr/>
        </p:nvSpPr>
        <p:spPr>
          <a:xfrm>
            <a:off x="5180735" y="4226298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102" name="Line"/>
          <p:cNvSpPr/>
          <p:nvPr/>
        </p:nvSpPr>
        <p:spPr>
          <a:xfrm>
            <a:off x="2633899" y="4227273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103" name="Line"/>
          <p:cNvSpPr/>
          <p:nvPr/>
        </p:nvSpPr>
        <p:spPr>
          <a:xfrm>
            <a:off x="3193837" y="4227273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104" name="Line"/>
          <p:cNvSpPr/>
          <p:nvPr/>
        </p:nvSpPr>
        <p:spPr>
          <a:xfrm>
            <a:off x="5693184" y="3246085"/>
            <a:ext cx="147695" cy="1"/>
          </a:xfrm>
          <a:prstGeom prst="line">
            <a:avLst/>
          </a:prstGeom>
          <a:ln w="25400">
            <a:solidFill>
              <a:srgbClr val="000000"/>
            </a:solidFill>
            <a:miter lim="400000"/>
            <a:head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sp>
        <p:nvSpPr>
          <p:cNvPr id="105" name="Phvul.006G127500…"/>
          <p:cNvSpPr txBox="1"/>
          <p:nvPr/>
        </p:nvSpPr>
        <p:spPr>
          <a:xfrm rot="18900000">
            <a:off x="5417409" y="2453199"/>
            <a:ext cx="1466748" cy="31803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Phvul.006G127500</a:t>
            </a:r>
          </a:p>
          <a:p>
            <a:pPr algn="l" defTabSz="457200">
              <a:defRPr sz="1100" b="0">
                <a:latin typeface="Calibri"/>
                <a:ea typeface="Calibri"/>
                <a:cs typeface="Calibri"/>
                <a:sym typeface="Calibri"/>
              </a:defRPr>
            </a:pPr>
            <a:r>
              <a:rPr sz="700" dirty="0"/>
              <a:t>3-hydroxyisobutyrate dehydrogenase</a:t>
            </a:r>
          </a:p>
        </p:txBody>
      </p:sp>
      <p:sp>
        <p:nvSpPr>
          <p:cNvPr id="106" name="Shape"/>
          <p:cNvSpPr/>
          <p:nvPr/>
        </p:nvSpPr>
        <p:spPr>
          <a:xfrm>
            <a:off x="5202032" y="3169604"/>
            <a:ext cx="657889" cy="11694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928" y="11"/>
                </a:moveTo>
                <a:lnTo>
                  <a:pt x="0" y="21583"/>
                </a:lnTo>
                <a:lnTo>
                  <a:pt x="3619" y="21600"/>
                </a:lnTo>
                <a:lnTo>
                  <a:pt x="21600" y="0"/>
                </a:lnTo>
                <a:lnTo>
                  <a:pt x="18928" y="11"/>
                </a:lnTo>
                <a:close/>
              </a:path>
            </a:pathLst>
          </a:custGeom>
          <a:solidFill>
            <a:srgbClr val="000000">
              <a:alpha val="24412"/>
            </a:srgb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pPr>
            <a:endParaRPr sz="1000"/>
          </a:p>
        </p:txBody>
      </p:sp>
      <p:cxnSp>
        <p:nvCxnSpPr>
          <p:cNvPr id="3" name="Connecteur droit 2"/>
          <p:cNvCxnSpPr/>
          <p:nvPr/>
        </p:nvCxnSpPr>
        <p:spPr>
          <a:xfrm>
            <a:off x="1986528" y="6577360"/>
            <a:ext cx="4274424" cy="0"/>
          </a:xfrm>
          <a:prstGeom prst="line">
            <a:avLst/>
          </a:prstGeom>
          <a:ln w="22225" cmpd="sng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Connecteur droit 107"/>
          <p:cNvCxnSpPr/>
          <p:nvPr/>
        </p:nvCxnSpPr>
        <p:spPr>
          <a:xfrm>
            <a:off x="2057290" y="4332903"/>
            <a:ext cx="4274424" cy="0"/>
          </a:xfrm>
          <a:prstGeom prst="line">
            <a:avLst/>
          </a:prstGeom>
          <a:ln w="22225" cmpd="sng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Connecteur droit 108"/>
          <p:cNvCxnSpPr/>
          <p:nvPr/>
        </p:nvCxnSpPr>
        <p:spPr>
          <a:xfrm>
            <a:off x="2029135" y="3165157"/>
            <a:ext cx="4274424" cy="0"/>
          </a:xfrm>
          <a:prstGeom prst="line">
            <a:avLst/>
          </a:prstGeom>
          <a:ln w="22225" cmpd="sng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5328040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84</TotalTime>
  <Words>103</Words>
  <Application>Microsoft Office PowerPoint</Application>
  <PresentationFormat>Format A4 (210 x 297 mm)</PresentationFormat>
  <Paragraphs>45</Paragraphs>
  <Slides>1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Juan Camilo Alvarez Diaz</dc:creator>
  <cp:lastModifiedBy>Ariane Gratias-Weill</cp:lastModifiedBy>
  <cp:revision>18</cp:revision>
  <dcterms:created xsi:type="dcterms:W3CDTF">2021-02-12T09:50:15Z</dcterms:created>
  <dcterms:modified xsi:type="dcterms:W3CDTF">2021-12-02T16:57:04Z</dcterms:modified>
</cp:coreProperties>
</file>

<file path=docProps/thumbnail.jpeg>
</file>